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71" r:id="rId4"/>
    <p:sldId id="272" r:id="rId5"/>
    <p:sldId id="280" r:id="rId6"/>
    <p:sldId id="281" r:id="rId7"/>
    <p:sldId id="273" r:id="rId8"/>
    <p:sldId id="283" r:id="rId9"/>
    <p:sldId id="274" r:id="rId10"/>
    <p:sldId id="275" r:id="rId11"/>
    <p:sldId id="276" r:id="rId12"/>
    <p:sldId id="279" r:id="rId13"/>
    <p:sldId id="284" r:id="rId14"/>
    <p:sldId id="28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3F5EE-D2F8-4F94-8FB9-3E6C16A49176}" type="datetimeFigureOut">
              <a:rPr lang="en-US" smtClean="0"/>
              <a:t>10/15/2017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35A2A-62DB-47C5-8722-BD2978EFE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42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IENG 461 – System Safety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079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  <a:lvl2pPr>
              <a:defRPr>
                <a:solidFill>
                  <a:srgbClr val="FFFF00"/>
                </a:solidFill>
              </a:defRPr>
            </a:lvl2pPr>
            <a:lvl3pPr>
              <a:defRPr>
                <a:solidFill>
                  <a:srgbClr val="FFFF00"/>
                </a:solidFill>
              </a:defRPr>
            </a:lvl3pPr>
            <a:lvl4pPr>
              <a:defRPr>
                <a:solidFill>
                  <a:srgbClr val="FFFF00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IENG 461 – System Safety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05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6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354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IENG 461 – System Safety 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70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87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2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11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98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4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018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 smtClean="0"/>
              <a:t>IENG 461 – System Safety I</a:t>
            </a:r>
            <a:br>
              <a:rPr lang="en-US" sz="5400" dirty="0" smtClean="0"/>
            </a:br>
            <a:r>
              <a:rPr lang="en-US" dirty="0" smtClean="0"/>
              <a:t>Lecture 7 – Fault Tree Analysis (FTA)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James R. Harris, Ph.D., P.E.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19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Fault Tree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tonight’s </a:t>
            </a:r>
            <a:r>
              <a:rPr lang="en-US" dirty="0" smtClean="0"/>
              <a:t>topics</a:t>
            </a:r>
            <a:endParaRPr lang="en-US" dirty="0" smtClean="0">
              <a:solidFill>
                <a:schemeClr val="bg1"/>
              </a:solidFill>
            </a:endParaRP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Introduction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FTA execution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Qualitative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Quantitative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Practical </a:t>
            </a:r>
            <a:r>
              <a:rPr lang="en-US" dirty="0" smtClean="0">
                <a:solidFill>
                  <a:schemeClr val="bg1"/>
                </a:solidFill>
              </a:rPr>
              <a:t>examples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1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Tree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Introduction</a:t>
            </a:r>
          </a:p>
          <a:p>
            <a:r>
              <a:rPr lang="en-US" dirty="0" smtClean="0"/>
              <a:t>Initiated at Bell Labs for Air Force – 1962</a:t>
            </a:r>
          </a:p>
          <a:p>
            <a:r>
              <a:rPr lang="en-US" dirty="0" smtClean="0"/>
              <a:t>Deductive technique</a:t>
            </a:r>
          </a:p>
          <a:p>
            <a:pPr lvl="1"/>
            <a:r>
              <a:rPr lang="en-US" dirty="0" smtClean="0"/>
              <a:t>Starts with general and moves toward specific</a:t>
            </a:r>
          </a:p>
          <a:p>
            <a:pPr lvl="1"/>
            <a:r>
              <a:rPr lang="en-US" dirty="0" smtClean="0"/>
              <a:t>Requires knowing the “top event” or end point in advance</a:t>
            </a:r>
          </a:p>
          <a:p>
            <a:pPr lvl="1"/>
            <a:r>
              <a:rPr lang="en-US" dirty="0" smtClean="0"/>
              <a:t>More detailed design information needed compared to PHA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8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Tree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Methodology…</a:t>
            </a:r>
          </a:p>
          <a:p>
            <a:r>
              <a:rPr lang="en-US" dirty="0" smtClean="0"/>
              <a:t>General rules:</a:t>
            </a:r>
          </a:p>
          <a:p>
            <a:pPr lvl="1"/>
            <a:r>
              <a:rPr lang="en-US" dirty="0" smtClean="0"/>
              <a:t>Moving down the tree reveals causes</a:t>
            </a:r>
          </a:p>
          <a:p>
            <a:pPr lvl="1"/>
            <a:r>
              <a:rPr lang="en-US" dirty="0" smtClean="0"/>
              <a:t>Moving up the tree reveals effects</a:t>
            </a:r>
          </a:p>
          <a:p>
            <a:pPr lvl="1"/>
            <a:r>
              <a:rPr lang="en-US" dirty="0" smtClean="0"/>
              <a:t>No gate to gate connections</a:t>
            </a:r>
          </a:p>
          <a:p>
            <a:pPr lvl="1"/>
            <a:r>
              <a:rPr lang="en-US" dirty="0" smtClean="0"/>
              <a:t>Do not draw lines from two gates to single input</a:t>
            </a:r>
          </a:p>
          <a:p>
            <a:pPr lvl="1"/>
            <a:r>
              <a:rPr lang="en-US" dirty="0" smtClean="0"/>
              <a:t>Bottom level of tree should not be rectangles (For example, need basic event or undeveloped event)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6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Tree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lowchart: Delay 3"/>
          <p:cNvSpPr/>
          <p:nvPr/>
        </p:nvSpPr>
        <p:spPr>
          <a:xfrm rot="16200000">
            <a:off x="1104900" y="1790700"/>
            <a:ext cx="495300" cy="342900"/>
          </a:xfrm>
          <a:prstGeom prst="flowChartDelay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09800" y="1714500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AND gate – all inputs to gate required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6" name="Flowchart: Stored Data 5"/>
          <p:cNvSpPr/>
          <p:nvPr/>
        </p:nvSpPr>
        <p:spPr>
          <a:xfrm rot="5400000">
            <a:off x="1085849" y="2878281"/>
            <a:ext cx="533401" cy="304800"/>
          </a:xfrm>
          <a:prstGeom prst="flowChartOnlineStorag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37509" y="2763980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OR gate – any input to gate is sufficient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1181100" y="3962400"/>
            <a:ext cx="419100" cy="381000"/>
          </a:xfrm>
          <a:prstGeom prst="flowChartConnector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369127" y="3881735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Basic event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66800" y="5181600"/>
            <a:ext cx="838200" cy="5334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524990" y="5202382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E</a:t>
            </a:r>
            <a:r>
              <a:rPr lang="en-US" sz="2400" dirty="0" smtClean="0">
                <a:solidFill>
                  <a:srgbClr val="FFFF00"/>
                </a:solidFill>
              </a:rPr>
              <a:t>vent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3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Tree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lowchart: Extract 3"/>
          <p:cNvSpPr/>
          <p:nvPr/>
        </p:nvSpPr>
        <p:spPr>
          <a:xfrm>
            <a:off x="1066800" y="1752600"/>
            <a:ext cx="609600" cy="533400"/>
          </a:xfrm>
          <a:prstGeom prst="flowChartExtra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09800" y="1714500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Connecting symbol (can be used to jump to another fault tree)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6" name="Flowchart: Decision 5"/>
          <p:cNvSpPr/>
          <p:nvPr/>
        </p:nvSpPr>
        <p:spPr>
          <a:xfrm>
            <a:off x="990600" y="3276600"/>
            <a:ext cx="685800" cy="533400"/>
          </a:xfrm>
          <a:prstGeom prst="flowChartDecision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62200" y="3276600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Undeveloped event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40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3276600" y="609600"/>
            <a:ext cx="2667000" cy="990600"/>
          </a:xfrm>
          <a:prstGeom prst="flowChartProcess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29000" y="685800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Amputate finger with table saw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08411"/>
            <a:ext cx="2743438" cy="1072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08250"/>
            <a:ext cx="274320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lowchart: Delay 5"/>
          <p:cNvSpPr/>
          <p:nvPr/>
        </p:nvSpPr>
        <p:spPr>
          <a:xfrm rot="16200000">
            <a:off x="4400264" y="1774824"/>
            <a:ext cx="434975" cy="434976"/>
          </a:xfrm>
          <a:prstGeom prst="flowChartDelay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8" name="Elbow Connector 7"/>
          <p:cNvCxnSpPr>
            <a:stCxn id="1026" idx="0"/>
            <a:endCxn id="6" idx="1"/>
          </p:cNvCxnSpPr>
          <p:nvPr/>
        </p:nvCxnSpPr>
        <p:spPr>
          <a:xfrm rot="5400000" flipH="1" flipV="1">
            <a:off x="3416930" y="1307590"/>
            <a:ext cx="298611" cy="2103033"/>
          </a:xfrm>
          <a:prstGeom prst="bentConnector3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1027" idx="0"/>
            <a:endCxn id="6" idx="1"/>
          </p:cNvCxnSpPr>
          <p:nvPr/>
        </p:nvCxnSpPr>
        <p:spPr>
          <a:xfrm rot="16200000" flipV="1">
            <a:off x="5512451" y="1315101"/>
            <a:ext cx="298450" cy="2087848"/>
          </a:xfrm>
          <a:prstGeom prst="bentConnector3">
            <a:avLst>
              <a:gd name="adj1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lowchart: Stored Data 16"/>
          <p:cNvSpPr/>
          <p:nvPr/>
        </p:nvSpPr>
        <p:spPr>
          <a:xfrm rot="5400000">
            <a:off x="2220190" y="3924300"/>
            <a:ext cx="609600" cy="381000"/>
          </a:xfrm>
          <a:prstGeom prst="flowChartOnlineStorag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0" name="Elbow Connector 19"/>
          <p:cNvCxnSpPr>
            <a:endCxn id="17" idx="3"/>
          </p:cNvCxnSpPr>
          <p:nvPr/>
        </p:nvCxnSpPr>
        <p:spPr>
          <a:xfrm rot="5400000" flipH="1" flipV="1">
            <a:off x="1706995" y="4135005"/>
            <a:ext cx="635000" cy="1000990"/>
          </a:xfrm>
          <a:prstGeom prst="bentConnector3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endCxn id="17" idx="3"/>
          </p:cNvCxnSpPr>
          <p:nvPr/>
        </p:nvCxnSpPr>
        <p:spPr>
          <a:xfrm rot="16200000" flipV="1">
            <a:off x="2697595" y="4145395"/>
            <a:ext cx="635000" cy="980210"/>
          </a:xfrm>
          <a:prstGeom prst="bentConnector3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7" idx="1"/>
            <a:endCxn id="1026" idx="2"/>
          </p:cNvCxnSpPr>
          <p:nvPr/>
        </p:nvCxnSpPr>
        <p:spPr>
          <a:xfrm flipH="1" flipV="1">
            <a:off x="2514719" y="3581400"/>
            <a:ext cx="10271" cy="22860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lowchart: Connector 27"/>
          <p:cNvSpPr/>
          <p:nvPr/>
        </p:nvSpPr>
        <p:spPr>
          <a:xfrm>
            <a:off x="4435840" y="4314669"/>
            <a:ext cx="1165876" cy="932765"/>
          </a:xfrm>
          <a:prstGeom prst="flowChartConnector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lowchart: Connector 30"/>
          <p:cNvSpPr/>
          <p:nvPr/>
        </p:nvSpPr>
        <p:spPr>
          <a:xfrm>
            <a:off x="6165330" y="4404609"/>
            <a:ext cx="1181100" cy="963543"/>
          </a:xfrm>
          <a:prstGeom prst="flowChartConnector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lowchart: Connector 31"/>
          <p:cNvSpPr/>
          <p:nvPr/>
        </p:nvSpPr>
        <p:spPr>
          <a:xfrm>
            <a:off x="7581900" y="4419599"/>
            <a:ext cx="1104900" cy="963543"/>
          </a:xfrm>
          <a:prstGeom prst="flowChartConnector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lowchart: Delay 32"/>
          <p:cNvSpPr/>
          <p:nvPr/>
        </p:nvSpPr>
        <p:spPr>
          <a:xfrm rot="16200000">
            <a:off x="6488112" y="3695700"/>
            <a:ext cx="434975" cy="434976"/>
          </a:xfrm>
          <a:prstGeom prst="flowChartDelay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30" name="Elbow Connector 29"/>
          <p:cNvCxnSpPr>
            <a:stCxn id="28" idx="0"/>
            <a:endCxn id="33" idx="1"/>
          </p:cNvCxnSpPr>
          <p:nvPr/>
        </p:nvCxnSpPr>
        <p:spPr>
          <a:xfrm rot="5400000" flipH="1" flipV="1">
            <a:off x="5770193" y="3379262"/>
            <a:ext cx="183993" cy="1686822"/>
          </a:xfrm>
          <a:prstGeom prst="bentConnector3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31" idx="0"/>
            <a:endCxn id="33" idx="1"/>
          </p:cNvCxnSpPr>
          <p:nvPr/>
        </p:nvCxnSpPr>
        <p:spPr>
          <a:xfrm rot="16200000" flipV="1">
            <a:off x="6593774" y="4242503"/>
            <a:ext cx="273933" cy="50280"/>
          </a:xfrm>
          <a:prstGeom prst="bentConnector3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32" idx="0"/>
            <a:endCxn id="33" idx="1"/>
          </p:cNvCxnSpPr>
          <p:nvPr/>
        </p:nvCxnSpPr>
        <p:spPr>
          <a:xfrm rot="16200000" flipV="1">
            <a:off x="7275514" y="3560763"/>
            <a:ext cx="288923" cy="1428750"/>
          </a:xfrm>
          <a:prstGeom prst="bentConnector3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3" idx="3"/>
            <a:endCxn id="1027" idx="2"/>
          </p:cNvCxnSpPr>
          <p:nvPr/>
        </p:nvCxnSpPr>
        <p:spPr>
          <a:xfrm flipV="1">
            <a:off x="6705600" y="3581400"/>
            <a:ext cx="0" cy="114301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6" idx="3"/>
            <a:endCxn id="4" idx="2"/>
          </p:cNvCxnSpPr>
          <p:nvPr/>
        </p:nvCxnSpPr>
        <p:spPr>
          <a:xfrm flipH="1" flipV="1">
            <a:off x="4610100" y="1600200"/>
            <a:ext cx="7652" cy="174625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371600" y="2667000"/>
            <a:ext cx="2194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</a:rPr>
              <a:t>Finger contacts blade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86400" y="2667000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</a:rPr>
              <a:t>Blade is rotating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50626" y="5254929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</a:rPr>
              <a:t>No guard in place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842335" y="5172978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Finger around guard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00263" y="4546312"/>
            <a:ext cx="1261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FF00"/>
                </a:solidFill>
              </a:rPr>
              <a:t>Saw plugged in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165330" y="4609812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FF00"/>
                </a:solidFill>
              </a:rPr>
              <a:t>E-stop not pushed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696200" y="4470881"/>
            <a:ext cx="99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FF00"/>
                </a:solidFill>
              </a:rPr>
              <a:t>Switch toggled on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3814" y="920234"/>
            <a:ext cx="289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Ask: What could cause this?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7086600" y="1289566"/>
            <a:ext cx="374130" cy="920233"/>
          </a:xfrm>
          <a:prstGeom prst="downArrow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Decision 12"/>
          <p:cNvSpPr/>
          <p:nvPr/>
        </p:nvSpPr>
        <p:spPr>
          <a:xfrm>
            <a:off x="789490" y="4923020"/>
            <a:ext cx="1491095" cy="1447800"/>
          </a:xfrm>
          <a:prstGeom prst="flowChartDecision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lowchart: Decision 37"/>
          <p:cNvSpPr/>
          <p:nvPr/>
        </p:nvSpPr>
        <p:spPr>
          <a:xfrm>
            <a:off x="2776105" y="4923020"/>
            <a:ext cx="1491095" cy="1447800"/>
          </a:xfrm>
          <a:prstGeom prst="flowChartDecision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2697777"/>
            <a:ext cx="722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Level 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4880" y="4772307"/>
            <a:ext cx="722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Level 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80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Tree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Group exercise 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6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Tree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Quantitative analysis rules: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Boolean algebra is used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Label each event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B1.B2 =  AND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B1+B2 = 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88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Tree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Boolean algebra simplification</a:t>
            </a:r>
          </a:p>
          <a:p>
            <a:pPr lvl="1"/>
            <a:r>
              <a:rPr lang="en-US" dirty="0" err="1" smtClean="0">
                <a:solidFill>
                  <a:schemeClr val="bg1"/>
                </a:solidFill>
              </a:rPr>
              <a:t>a.a</a:t>
            </a:r>
            <a:r>
              <a:rPr lang="en-US" dirty="0" smtClean="0">
                <a:solidFill>
                  <a:schemeClr val="bg1"/>
                </a:solidFill>
              </a:rPr>
              <a:t>=a</a:t>
            </a:r>
          </a:p>
          <a:p>
            <a:pPr lvl="1"/>
            <a:r>
              <a:rPr lang="en-US" dirty="0" err="1" smtClean="0">
                <a:solidFill>
                  <a:schemeClr val="bg1"/>
                </a:solidFill>
              </a:rPr>
              <a:t>a+a</a:t>
            </a:r>
            <a:r>
              <a:rPr lang="en-US" dirty="0" smtClean="0">
                <a:solidFill>
                  <a:schemeClr val="bg1"/>
                </a:solidFill>
              </a:rPr>
              <a:t>=a</a:t>
            </a:r>
          </a:p>
          <a:p>
            <a:pPr lvl="1"/>
            <a:r>
              <a:rPr lang="en-US" dirty="0" err="1" smtClean="0">
                <a:solidFill>
                  <a:schemeClr val="bg1"/>
                </a:solidFill>
              </a:rPr>
              <a:t>a+a.b</a:t>
            </a:r>
            <a:r>
              <a:rPr lang="en-US" dirty="0" smtClean="0">
                <a:solidFill>
                  <a:schemeClr val="bg1"/>
                </a:solidFill>
              </a:rPr>
              <a:t>=a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a.(</a:t>
            </a:r>
            <a:r>
              <a:rPr lang="en-US" dirty="0" err="1" smtClean="0">
                <a:solidFill>
                  <a:schemeClr val="bg1"/>
                </a:solidFill>
              </a:rPr>
              <a:t>a+b</a:t>
            </a:r>
            <a:r>
              <a:rPr lang="en-US" dirty="0" smtClean="0">
                <a:solidFill>
                  <a:schemeClr val="bg1"/>
                </a:solidFill>
              </a:rPr>
              <a:t>)=a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a.(</a:t>
            </a:r>
            <a:r>
              <a:rPr lang="en-US" dirty="0" err="1" smtClean="0">
                <a:solidFill>
                  <a:schemeClr val="bg1"/>
                </a:solidFill>
              </a:rPr>
              <a:t>b+c</a:t>
            </a:r>
            <a:r>
              <a:rPr lang="en-US" dirty="0" smtClean="0">
                <a:solidFill>
                  <a:schemeClr val="bg1"/>
                </a:solidFill>
              </a:rPr>
              <a:t>)=</a:t>
            </a:r>
            <a:r>
              <a:rPr lang="en-US" dirty="0" err="1" smtClean="0">
                <a:solidFill>
                  <a:schemeClr val="bg1"/>
                </a:solidFill>
              </a:rPr>
              <a:t>a.b+a.c</a:t>
            </a:r>
            <a:endParaRPr lang="en-US" dirty="0" smtClean="0">
              <a:solidFill>
                <a:schemeClr val="bg1"/>
              </a:solidFill>
            </a:endParaRPr>
          </a:p>
          <a:p>
            <a:pPr lvl="1"/>
            <a:r>
              <a:rPr lang="en-US" dirty="0" err="1" smtClean="0">
                <a:solidFill>
                  <a:schemeClr val="bg1"/>
                </a:solidFill>
              </a:rPr>
              <a:t>a.b+a.b.c</a:t>
            </a:r>
            <a:r>
              <a:rPr lang="en-US" dirty="0" smtClean="0">
                <a:solidFill>
                  <a:schemeClr val="bg1"/>
                </a:solidFill>
              </a:rPr>
              <a:t>=</a:t>
            </a:r>
            <a:r>
              <a:rPr lang="en-US" dirty="0" err="1" smtClean="0">
                <a:solidFill>
                  <a:schemeClr val="bg1"/>
                </a:solidFill>
              </a:rPr>
              <a:t>a.b</a:t>
            </a:r>
            <a:endParaRPr lang="en-US" dirty="0" smtClean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5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0" y="685800"/>
            <a:ext cx="2743200" cy="1143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Delay 4"/>
          <p:cNvSpPr/>
          <p:nvPr/>
        </p:nvSpPr>
        <p:spPr>
          <a:xfrm rot="16200000">
            <a:off x="4267200" y="2209800"/>
            <a:ext cx="457200" cy="304800"/>
          </a:xfrm>
          <a:prstGeom prst="flowChartDelay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0" y="3124200"/>
            <a:ext cx="685800" cy="609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105400" y="3124200"/>
            <a:ext cx="685800" cy="609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Stored Data 8"/>
          <p:cNvSpPr/>
          <p:nvPr/>
        </p:nvSpPr>
        <p:spPr>
          <a:xfrm rot="5400000">
            <a:off x="3143250" y="4296641"/>
            <a:ext cx="495300" cy="304800"/>
          </a:xfrm>
          <a:prstGeom prst="flowChartOnlineStorag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Stored Data 9"/>
          <p:cNvSpPr/>
          <p:nvPr/>
        </p:nvSpPr>
        <p:spPr>
          <a:xfrm rot="5400000">
            <a:off x="5200650" y="4296641"/>
            <a:ext cx="495300" cy="304800"/>
          </a:xfrm>
          <a:prstGeom prst="flowChartOnlineStorag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2677391" y="5167745"/>
            <a:ext cx="381000" cy="381000"/>
          </a:xfrm>
          <a:prstGeom prst="flowChartConnector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3543300" y="5167745"/>
            <a:ext cx="381000" cy="381000"/>
          </a:xfrm>
          <a:prstGeom prst="flowChartConnector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/>
          <p:cNvSpPr/>
          <p:nvPr/>
        </p:nvSpPr>
        <p:spPr>
          <a:xfrm>
            <a:off x="4700155" y="5167745"/>
            <a:ext cx="381000" cy="381000"/>
          </a:xfrm>
          <a:prstGeom prst="flowChartConnector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/>
          <p:cNvSpPr/>
          <p:nvPr/>
        </p:nvSpPr>
        <p:spPr>
          <a:xfrm>
            <a:off x="5787737" y="5167745"/>
            <a:ext cx="381000" cy="381000"/>
          </a:xfrm>
          <a:prstGeom prst="flowChartConnector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5" idx="3"/>
          </p:cNvCxnSpPr>
          <p:nvPr/>
        </p:nvCxnSpPr>
        <p:spPr>
          <a:xfrm flipV="1">
            <a:off x="4495800" y="1828800"/>
            <a:ext cx="0" cy="30480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6" idx="0"/>
            <a:endCxn id="5" idx="1"/>
          </p:cNvCxnSpPr>
          <p:nvPr/>
        </p:nvCxnSpPr>
        <p:spPr>
          <a:xfrm rot="5400000" flipH="1" flipV="1">
            <a:off x="3676650" y="2305050"/>
            <a:ext cx="533400" cy="1104900"/>
          </a:xfrm>
          <a:prstGeom prst="bentConnector3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8" idx="0"/>
            <a:endCxn id="5" idx="1"/>
          </p:cNvCxnSpPr>
          <p:nvPr/>
        </p:nvCxnSpPr>
        <p:spPr>
          <a:xfrm rot="16200000" flipV="1">
            <a:off x="4705350" y="2381250"/>
            <a:ext cx="533400" cy="952500"/>
          </a:xfrm>
          <a:prstGeom prst="bentConnector3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9" idx="1"/>
            <a:endCxn id="6" idx="2"/>
          </p:cNvCxnSpPr>
          <p:nvPr/>
        </p:nvCxnSpPr>
        <p:spPr>
          <a:xfrm flipV="1">
            <a:off x="3390900" y="3733800"/>
            <a:ext cx="0" cy="467591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0" idx="1"/>
            <a:endCxn id="8" idx="2"/>
          </p:cNvCxnSpPr>
          <p:nvPr/>
        </p:nvCxnSpPr>
        <p:spPr>
          <a:xfrm flipV="1">
            <a:off x="5448300" y="3733800"/>
            <a:ext cx="0" cy="467591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11" idx="0"/>
            <a:endCxn id="9" idx="3"/>
          </p:cNvCxnSpPr>
          <p:nvPr/>
        </p:nvCxnSpPr>
        <p:spPr>
          <a:xfrm rot="5400000" flipH="1" flipV="1">
            <a:off x="2852593" y="4629439"/>
            <a:ext cx="553604" cy="523009"/>
          </a:xfrm>
          <a:prstGeom prst="bentConnector3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>
            <a:stCxn id="12" idx="0"/>
            <a:endCxn id="9" idx="3"/>
          </p:cNvCxnSpPr>
          <p:nvPr/>
        </p:nvCxnSpPr>
        <p:spPr>
          <a:xfrm rot="16200000" flipV="1">
            <a:off x="3285548" y="4719493"/>
            <a:ext cx="553604" cy="342900"/>
          </a:xfrm>
          <a:prstGeom prst="bentConnector3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stCxn id="13" idx="0"/>
            <a:endCxn id="10" idx="3"/>
          </p:cNvCxnSpPr>
          <p:nvPr/>
        </p:nvCxnSpPr>
        <p:spPr>
          <a:xfrm rot="5400000" flipH="1" flipV="1">
            <a:off x="4892675" y="4612121"/>
            <a:ext cx="553604" cy="557645"/>
          </a:xfrm>
          <a:prstGeom prst="bentConnector3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/>
          <p:cNvCxnSpPr>
            <a:stCxn id="14" idx="0"/>
            <a:endCxn id="10" idx="3"/>
          </p:cNvCxnSpPr>
          <p:nvPr/>
        </p:nvCxnSpPr>
        <p:spPr>
          <a:xfrm rot="16200000" flipV="1">
            <a:off x="5436467" y="4625974"/>
            <a:ext cx="553604" cy="529937"/>
          </a:xfrm>
          <a:prstGeom prst="bentConnector3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390900" y="990600"/>
            <a:ext cx="2057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FFFF00"/>
                </a:solidFill>
              </a:rPr>
              <a:t>T</a:t>
            </a:r>
            <a:endParaRPr lang="en-US" sz="2200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677391" y="5191291"/>
            <a:ext cx="391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B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513859" y="519129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700155" y="5173579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B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87737" y="517357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11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33400" y="685800"/>
            <a:ext cx="2143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Group Exercise #2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98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Tree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bg1"/>
                </a:solidFill>
              </a:rPr>
              <a:t>Cut sets</a:t>
            </a:r>
            <a:r>
              <a:rPr lang="en-US" dirty="0" smtClean="0"/>
              <a:t> – group of events that, if they all occur, would cause the top event</a:t>
            </a:r>
          </a:p>
          <a:p>
            <a:r>
              <a:rPr lang="en-US" u="sng" dirty="0" smtClean="0">
                <a:solidFill>
                  <a:schemeClr val="bg1"/>
                </a:solidFill>
              </a:rPr>
              <a:t>Minimal cut set</a:t>
            </a:r>
            <a:r>
              <a:rPr lang="en-US" dirty="0" smtClean="0"/>
              <a:t> – the cut set with the fewest events which could lead to the top event</a:t>
            </a:r>
          </a:p>
          <a:p>
            <a:r>
              <a:rPr lang="en-US" u="sng" dirty="0" smtClean="0">
                <a:solidFill>
                  <a:schemeClr val="bg1"/>
                </a:solidFill>
              </a:rPr>
              <a:t>Single-point failure</a:t>
            </a:r>
            <a:r>
              <a:rPr lang="en-US" dirty="0" smtClean="0"/>
              <a:t> – single occurrence that leads to incident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5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Tree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Group exercise 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89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Tree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Summary</a:t>
            </a:r>
          </a:p>
          <a:p>
            <a:r>
              <a:rPr lang="en-US" dirty="0" smtClean="0"/>
              <a:t>FTA useful to identify basic events (root causes)</a:t>
            </a:r>
          </a:p>
          <a:p>
            <a:r>
              <a:rPr lang="en-US" dirty="0" smtClean="0"/>
              <a:t>Identifying cut sets and minimal cut sets is important</a:t>
            </a:r>
          </a:p>
          <a:p>
            <a:r>
              <a:rPr lang="en-US" dirty="0" smtClean="0"/>
              <a:t>One disadvantage:  You need to know top events in advance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47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ENG461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76200">
          <a:solidFill>
            <a:srgbClr val="FFFF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rgbClr val="FFFF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IENG461_master</Template>
  <TotalTime>3226</TotalTime>
  <Words>360</Words>
  <Application>Microsoft Office PowerPoint</Application>
  <PresentationFormat>On-screen Show (4:3)</PresentationFormat>
  <Paragraphs>95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IENG461_master</vt:lpstr>
      <vt:lpstr>IENG 461 – System Safety I Lecture 7 – Fault Tree Analysis (FTA)</vt:lpstr>
      <vt:lpstr>Fault Tree Analysis</vt:lpstr>
      <vt:lpstr>Fault Tree Analysis</vt:lpstr>
      <vt:lpstr>Fault Tree Analysis</vt:lpstr>
      <vt:lpstr>Fault Tree Analysis</vt:lpstr>
      <vt:lpstr>Fault Tree Analysis</vt:lpstr>
      <vt:lpstr>PowerPoint Presentation</vt:lpstr>
      <vt:lpstr>Fault Tree Analysis</vt:lpstr>
      <vt:lpstr>Fault Tree Analysis</vt:lpstr>
      <vt:lpstr>Fault Tree Analysis</vt:lpstr>
      <vt:lpstr>PowerPoint Presentation</vt:lpstr>
      <vt:lpstr>Fault Tree Analysis</vt:lpstr>
      <vt:lpstr>Fault Tree Analysis</vt:lpstr>
      <vt:lpstr>Fault Tree Analysis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IENG 461 – System Safety I</dc:title>
  <dc:creator>Jim</dc:creator>
  <cp:lastModifiedBy>Jim</cp:lastModifiedBy>
  <cp:revision>228</cp:revision>
  <dcterms:created xsi:type="dcterms:W3CDTF">2013-07-04T18:23:52Z</dcterms:created>
  <dcterms:modified xsi:type="dcterms:W3CDTF">2017-10-15T14:43:06Z</dcterms:modified>
</cp:coreProperties>
</file>